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83" r:id="rId3"/>
    <p:sldId id="319" r:id="rId4"/>
    <p:sldId id="286" r:id="rId5"/>
    <p:sldId id="318" r:id="rId6"/>
    <p:sldId id="285" r:id="rId7"/>
    <p:sldId id="299" r:id="rId8"/>
    <p:sldId id="287" r:id="rId9"/>
    <p:sldId id="289" r:id="rId10"/>
    <p:sldId id="290" r:id="rId11"/>
    <p:sldId id="291" r:id="rId12"/>
    <p:sldId id="292" r:id="rId13"/>
    <p:sldId id="293" r:id="rId14"/>
    <p:sldId id="297" r:id="rId15"/>
    <p:sldId id="298" r:id="rId16"/>
    <p:sldId id="308" r:id="rId17"/>
    <p:sldId id="314" r:id="rId18"/>
    <p:sldId id="288" r:id="rId19"/>
    <p:sldId id="261" r:id="rId20"/>
    <p:sldId id="262" r:id="rId21"/>
    <p:sldId id="264" r:id="rId22"/>
    <p:sldId id="309" r:id="rId23"/>
    <p:sldId id="258" r:id="rId24"/>
    <p:sldId id="310" r:id="rId25"/>
    <p:sldId id="260" r:id="rId26"/>
    <p:sldId id="311" r:id="rId27"/>
    <p:sldId id="294" r:id="rId28"/>
    <p:sldId id="295" r:id="rId29"/>
    <p:sldId id="278" r:id="rId30"/>
    <p:sldId id="312" r:id="rId31"/>
    <p:sldId id="315" r:id="rId32"/>
    <p:sldId id="300" r:id="rId33"/>
    <p:sldId id="316" r:id="rId34"/>
    <p:sldId id="317" r:id="rId35"/>
  </p:sldIdLst>
  <p:sldSz cx="10077450" cy="7562850"/>
  <p:notesSz cx="7772400" cy="10058400"/>
  <p:defaultTextStyle>
    <a:defPPr>
      <a:defRPr lang="en-US"/>
    </a:defPPr>
    <a:lvl1pPr algn="l" defTabSz="45686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488" indent="-215745" algn="l" defTabSz="45686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230" indent="-215745" algn="l" defTabSz="45686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2973" indent="-215745" algn="l" defTabSz="45686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8716" indent="-215745" algn="l" defTabSz="45686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4341" algn="l" defTabSz="45686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1210" algn="l" defTabSz="45686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8078" algn="l" defTabSz="45686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4946" algn="l" defTabSz="45686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3" autoAdjust="0"/>
    <p:restoredTop sz="90958"/>
  </p:normalViewPr>
  <p:slideViewPr>
    <p:cSldViewPr>
      <p:cViewPr varScale="1">
        <p:scale>
          <a:sx n="162" d="100"/>
          <a:sy n="162" d="100"/>
        </p:scale>
        <p:origin x="992" y="192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686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411" indent="-285543" algn="l" defTabSz="45686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169" indent="-228435" algn="l" defTabSz="45686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039" indent="-228435" algn="l" defTabSz="45686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5907" indent="-228435" algn="l" defTabSz="45686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4341" algn="l" defTabSz="4568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210" algn="l" defTabSz="4568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078" algn="l" defTabSz="4568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946" algn="l" defTabSz="4568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1036321" y="4777740"/>
            <a:ext cx="5699759" cy="4526280"/>
          </a:xfrm>
          <a:prstGeom prst="rect">
            <a:avLst/>
          </a:prstGeom>
        </p:spPr>
        <p:txBody>
          <a:bodyPr lIns="101866" tIns="101866" rIns="101866" bIns="101866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754063"/>
            <a:ext cx="5026025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6868" indent="0" algn="ctr">
              <a:buNone/>
              <a:defRPr/>
            </a:lvl2pPr>
            <a:lvl3pPr marL="913736" indent="0" algn="ctr">
              <a:buNone/>
              <a:defRPr/>
            </a:lvl3pPr>
            <a:lvl4pPr marL="1370604" indent="0" algn="ctr">
              <a:buNone/>
              <a:defRPr/>
            </a:lvl4pPr>
            <a:lvl5pPr marL="1827472" indent="0" algn="ctr">
              <a:buNone/>
              <a:defRPr/>
            </a:lvl5pPr>
            <a:lvl6pPr marL="2284341" indent="0" algn="ctr">
              <a:buNone/>
              <a:defRPr/>
            </a:lvl6pPr>
            <a:lvl7pPr marL="2741210" indent="0" algn="ctr">
              <a:buNone/>
              <a:defRPr/>
            </a:lvl7pPr>
            <a:lvl8pPr marL="3198078" indent="0" algn="ctr">
              <a:buNone/>
              <a:defRPr/>
            </a:lvl8pPr>
            <a:lvl9pPr marL="365494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672253"/>
            <a:ext cx="8565833" cy="1260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55809" y="2184823"/>
            <a:ext cx="8565833" cy="453771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93277-1D8C-C143-99AD-E87DD03E61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32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_1">
    <p:bg>
      <p:bgPr>
        <a:solidFill>
          <a:srgbClr val="E9C6FF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755809" y="672253"/>
            <a:ext cx="8565833" cy="1260475"/>
          </a:xfrm>
          <a:prstGeom prst="rect">
            <a:avLst/>
          </a:prstGeom>
          <a:noFill/>
          <a:ln>
            <a:noFill/>
          </a:ln>
        </p:spPr>
        <p:txBody>
          <a:bodyPr lIns="100778" tIns="100778" rIns="100778" bIns="100778" anchor="ctr" anchorCtr="0"/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755809" y="2184823"/>
            <a:ext cx="8565833" cy="4537710"/>
          </a:xfrm>
          <a:prstGeom prst="rect">
            <a:avLst/>
          </a:prstGeom>
          <a:noFill/>
          <a:ln>
            <a:noFill/>
          </a:ln>
        </p:spPr>
        <p:txBody>
          <a:bodyPr lIns="100778" tIns="100778" rIns="100778" bIns="100778" anchor="t" anchorCtr="0"/>
          <a:lstStyle>
            <a:lvl1pPr marL="377979" indent="-153991" algn="l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 sz="3500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818954" indent="-118993" rtl="0">
              <a:lnSpc>
                <a:spcPct val="100000"/>
              </a:lnSpc>
              <a:spcBef>
                <a:spcPts val="617"/>
              </a:spcBef>
              <a:spcAft>
                <a:spcPts val="0"/>
              </a:spcAft>
              <a:buChar char="–"/>
              <a:defRPr sz="3100"/>
            </a:lvl2pPr>
            <a:lvl3pPr marL="1259929" indent="-83995" rtl="0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har char="•"/>
              <a:defRPr sz="2600"/>
            </a:lvl3pPr>
            <a:lvl4pPr marL="1763900" indent="-111994" rtl="0">
              <a:lnSpc>
                <a:spcPct val="100000"/>
              </a:lnSpc>
              <a:spcBef>
                <a:spcPts val="441"/>
              </a:spcBef>
              <a:spcAft>
                <a:spcPts val="0"/>
              </a:spcAft>
              <a:buChar char="–"/>
              <a:defRPr sz="2200"/>
            </a:lvl4pPr>
            <a:lvl5pPr marL="2267872" indent="-111994" rtl="0">
              <a:lnSpc>
                <a:spcPct val="100000"/>
              </a:lnSpc>
              <a:spcBef>
                <a:spcPts val="441"/>
              </a:spcBef>
              <a:spcAft>
                <a:spcPts val="0"/>
              </a:spcAft>
              <a:buChar char="»"/>
              <a:defRPr sz="2200"/>
            </a:lvl5pPr>
            <a:lvl6pPr marL="2771844" indent="-27998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 sz="3500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75815" indent="-27998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 sz="3500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779787" indent="-27998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 sz="3500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283758" indent="-27998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 sz="3500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755809" y="6890597"/>
            <a:ext cx="2099468" cy="504190"/>
          </a:xfrm>
          <a:prstGeom prst="rect">
            <a:avLst/>
          </a:prstGeom>
          <a:noFill/>
          <a:ln>
            <a:noFill/>
          </a:ln>
        </p:spPr>
        <p:txBody>
          <a:bodyPr lIns="100778" tIns="100778" rIns="100778" bIns="100778" anchor="t" anchorCtr="0"/>
          <a:lstStyle>
            <a:lvl1pPr marL="0" marR="0" indent="0" algn="l" rtl="0">
              <a:spcBef>
                <a:spcPts val="0"/>
              </a:spcBef>
              <a:defRPr sz="1500" b="0" i="0" u="none" strike="noStrike" cap="none" baseline="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443129" y="6890597"/>
            <a:ext cx="3191193" cy="504190"/>
          </a:xfrm>
          <a:prstGeom prst="rect">
            <a:avLst/>
          </a:prstGeom>
          <a:noFill/>
          <a:ln>
            <a:noFill/>
          </a:ln>
        </p:spPr>
        <p:txBody>
          <a:bodyPr lIns="100778" tIns="100778" rIns="100778" bIns="100778" anchor="t" anchorCtr="0"/>
          <a:lstStyle>
            <a:lvl1pPr marL="0" marR="0" indent="0" algn="ctr" rtl="0">
              <a:spcBef>
                <a:spcPts val="0"/>
              </a:spcBef>
              <a:defRPr sz="1500" b="0" i="0" u="none" strike="noStrike" cap="none" baseline="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7222173" y="6890597"/>
            <a:ext cx="2099468" cy="504190"/>
          </a:xfrm>
          <a:prstGeom prst="rect">
            <a:avLst/>
          </a:prstGeom>
          <a:noFill/>
          <a:ln>
            <a:noFill/>
          </a:ln>
        </p:spPr>
        <p:txBody>
          <a:bodyPr lIns="100778" tIns="100778" rIns="100778" bIns="100778" anchor="t" anchorCtr="0">
            <a:noAutofit/>
          </a:bodyPr>
          <a:lstStyle/>
          <a:p>
            <a:pPr indent="-97994">
              <a:spcBef>
                <a:spcPts val="0"/>
              </a:spcBef>
              <a:buFont typeface="Arial"/>
              <a:buChar char="●"/>
            </a:pPr>
            <a:endParaRPr lang="en-US" sz="1500"/>
          </a:p>
          <a:p>
            <a:pPr lvl="1">
              <a:spcBef>
                <a:spcPts val="0"/>
              </a:spcBef>
              <a:buFont typeface="Courier New"/>
              <a:buChar char="o"/>
            </a:pPr>
            <a:endParaRPr lang="en-US"/>
          </a:p>
          <a:p>
            <a:pPr lvl="2">
              <a:spcBef>
                <a:spcPts val="0"/>
              </a:spcBef>
              <a:buFont typeface="Wingdings"/>
              <a:buChar char="§"/>
            </a:pPr>
            <a:endParaRPr lang="en-US"/>
          </a:p>
          <a:p>
            <a:pPr lvl="3">
              <a:spcBef>
                <a:spcPts val="0"/>
              </a:spcBef>
              <a:buFont typeface="Arial"/>
              <a:buChar char="●"/>
            </a:pPr>
            <a:endParaRPr lang="en-US"/>
          </a:p>
          <a:p>
            <a:pPr lvl="4">
              <a:spcBef>
                <a:spcPts val="0"/>
              </a:spcBef>
              <a:buFont typeface="Courier New"/>
              <a:buChar char="o"/>
            </a:pPr>
            <a:endParaRPr lang="en-US"/>
          </a:p>
          <a:p>
            <a:pPr lvl="5">
              <a:buClr>
                <a:srgbClr val="000000"/>
              </a:buClr>
              <a:buFont typeface="Wingdings"/>
              <a:buChar char="§"/>
            </a:pPr>
            <a:endParaRPr lang="en-US"/>
          </a:p>
          <a:p>
            <a:pPr lvl="6">
              <a:buClr>
                <a:srgbClr val="000000"/>
              </a:buClr>
              <a:buFont typeface="Arial"/>
              <a:buChar char="●"/>
            </a:pPr>
            <a:endParaRPr lang="en-US"/>
          </a:p>
          <a:p>
            <a:pPr lvl="7">
              <a:buClr>
                <a:srgbClr val="000000"/>
              </a:buClr>
              <a:buFont typeface="Courier New"/>
              <a:buChar char="o"/>
            </a:pPr>
            <a:endParaRPr lang="en-US"/>
          </a:p>
          <a:p>
            <a:pPr lvl="8">
              <a:buClr>
                <a:srgbClr val="000000"/>
              </a:buClr>
              <a:buFont typeface="Wingdings"/>
              <a:buChar char="§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38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6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868" indent="0">
              <a:buNone/>
              <a:defRPr sz="1800"/>
            </a:lvl2pPr>
            <a:lvl3pPr marL="913736" indent="0">
              <a:buNone/>
              <a:defRPr sz="1700"/>
            </a:lvl3pPr>
            <a:lvl4pPr marL="1370604" indent="0">
              <a:buNone/>
              <a:defRPr sz="1400"/>
            </a:lvl4pPr>
            <a:lvl5pPr marL="1827472" indent="0">
              <a:buNone/>
              <a:defRPr sz="1400"/>
            </a:lvl5pPr>
            <a:lvl6pPr marL="2284341" indent="0">
              <a:buNone/>
              <a:defRPr sz="1400"/>
            </a:lvl6pPr>
            <a:lvl7pPr marL="2741210" indent="0">
              <a:buNone/>
              <a:defRPr sz="1400"/>
            </a:lvl7pPr>
            <a:lvl8pPr marL="3198078" indent="0">
              <a:buNone/>
              <a:defRPr sz="1400"/>
            </a:lvl8pPr>
            <a:lvl9pPr marL="365494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70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70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3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2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8" indent="0">
              <a:buNone/>
              <a:defRPr sz="2000" b="1"/>
            </a:lvl2pPr>
            <a:lvl3pPr marL="913736" indent="0">
              <a:buNone/>
              <a:defRPr sz="1800" b="1"/>
            </a:lvl3pPr>
            <a:lvl4pPr marL="1370604" indent="0">
              <a:buNone/>
              <a:defRPr sz="1700" b="1"/>
            </a:lvl4pPr>
            <a:lvl5pPr marL="1827472" indent="0">
              <a:buNone/>
              <a:defRPr sz="1700" b="1"/>
            </a:lvl5pPr>
            <a:lvl6pPr marL="2284341" indent="0">
              <a:buNone/>
              <a:defRPr sz="1700" b="1"/>
            </a:lvl6pPr>
            <a:lvl7pPr marL="2741210" indent="0">
              <a:buNone/>
              <a:defRPr sz="1700" b="1"/>
            </a:lvl7pPr>
            <a:lvl8pPr marL="3198078" indent="0">
              <a:buNone/>
              <a:defRPr sz="1700" b="1"/>
            </a:lvl8pPr>
            <a:lvl9pPr marL="3654946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2" y="2398721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6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8" indent="0">
              <a:buNone/>
              <a:defRPr sz="2000" b="1"/>
            </a:lvl2pPr>
            <a:lvl3pPr marL="913736" indent="0">
              <a:buNone/>
              <a:defRPr sz="1800" b="1"/>
            </a:lvl3pPr>
            <a:lvl4pPr marL="1370604" indent="0">
              <a:buNone/>
              <a:defRPr sz="1700" b="1"/>
            </a:lvl4pPr>
            <a:lvl5pPr marL="1827472" indent="0">
              <a:buNone/>
              <a:defRPr sz="1700" b="1"/>
            </a:lvl5pPr>
            <a:lvl6pPr marL="2284341" indent="0">
              <a:buNone/>
              <a:defRPr sz="1700" b="1"/>
            </a:lvl6pPr>
            <a:lvl7pPr marL="2741210" indent="0">
              <a:buNone/>
              <a:defRPr sz="1700" b="1"/>
            </a:lvl7pPr>
            <a:lvl8pPr marL="3198078" indent="0">
              <a:buNone/>
              <a:defRPr sz="1700" b="1"/>
            </a:lvl8pPr>
            <a:lvl9pPr marL="3654946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6" y="2398721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6" y="301633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9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6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6868" indent="0">
              <a:buNone/>
              <a:defRPr sz="1200"/>
            </a:lvl2pPr>
            <a:lvl3pPr marL="913736" indent="0">
              <a:buNone/>
              <a:defRPr sz="1000"/>
            </a:lvl3pPr>
            <a:lvl4pPr marL="1370604" indent="0">
              <a:buNone/>
              <a:defRPr sz="900"/>
            </a:lvl4pPr>
            <a:lvl5pPr marL="1827472" indent="0">
              <a:buNone/>
              <a:defRPr sz="900"/>
            </a:lvl5pPr>
            <a:lvl6pPr marL="2284341" indent="0">
              <a:buNone/>
              <a:defRPr sz="900"/>
            </a:lvl6pPr>
            <a:lvl7pPr marL="2741210" indent="0">
              <a:buNone/>
              <a:defRPr sz="900"/>
            </a:lvl7pPr>
            <a:lvl8pPr marL="3198078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6" y="5294321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6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6868" indent="0">
              <a:buNone/>
              <a:defRPr sz="2800"/>
            </a:lvl2pPr>
            <a:lvl3pPr marL="913736" indent="0">
              <a:buNone/>
              <a:defRPr sz="2400"/>
            </a:lvl3pPr>
            <a:lvl4pPr marL="1370604" indent="0">
              <a:buNone/>
              <a:defRPr sz="2000"/>
            </a:lvl4pPr>
            <a:lvl5pPr marL="1827472" indent="0">
              <a:buNone/>
              <a:defRPr sz="2000"/>
            </a:lvl5pPr>
            <a:lvl6pPr marL="2284341" indent="0">
              <a:buNone/>
              <a:defRPr sz="2000"/>
            </a:lvl6pPr>
            <a:lvl7pPr marL="2741210" indent="0">
              <a:buNone/>
              <a:defRPr sz="2000"/>
            </a:lvl7pPr>
            <a:lvl8pPr marL="3198078" indent="0">
              <a:buNone/>
              <a:defRPr sz="2000"/>
            </a:lvl8pPr>
            <a:lvl9pPr marL="3654946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6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6868" indent="0">
              <a:buNone/>
              <a:defRPr sz="1200"/>
            </a:lvl2pPr>
            <a:lvl3pPr marL="913736" indent="0">
              <a:buNone/>
              <a:defRPr sz="1000"/>
            </a:lvl3pPr>
            <a:lvl4pPr marL="1370604" indent="0">
              <a:buNone/>
              <a:defRPr sz="900"/>
            </a:lvl4pPr>
            <a:lvl5pPr marL="1827472" indent="0">
              <a:buNone/>
              <a:defRPr sz="900"/>
            </a:lvl5pPr>
            <a:lvl6pPr marL="2284341" indent="0">
              <a:buNone/>
              <a:defRPr sz="900"/>
            </a:lvl6pPr>
            <a:lvl7pPr marL="2741210" indent="0">
              <a:buNone/>
              <a:defRPr sz="900"/>
            </a:lvl7pPr>
            <a:lvl8pPr marL="3198078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6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6" y="1770070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376" algn="l"/>
                <a:tab pos="1446746" algn="l"/>
                <a:tab pos="2170124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376" algn="l"/>
                <a:tab pos="1446746" algn="l"/>
                <a:tab pos="2170124" algn="l"/>
                <a:tab pos="2893499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20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376" algn="l"/>
                <a:tab pos="1446746" algn="l"/>
                <a:tab pos="2170124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686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488" indent="-215745" algn="ctr" defTabSz="45686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230" indent="-215745" algn="ctr" defTabSz="45686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2973" indent="-215745" algn="ctr" defTabSz="45686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8716" indent="-215745" algn="ctr" defTabSz="45686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5584" indent="-215745" algn="ctr" defTabSz="45686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2455" indent="-215745" algn="ctr" defTabSz="45686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49321" indent="-215745" algn="ctr" defTabSz="45686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6193" indent="-215745" algn="ctr" defTabSz="45686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488" indent="-323617" algn="l" defTabSz="45686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2973" indent="-287129" algn="l" defTabSz="45686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458" indent="-215745" algn="l" defTabSz="45686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5947" indent="-215745" algn="l" defTabSz="45686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7434" indent="-215745" algn="l" defTabSz="45686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4302" indent="-215745" algn="l" defTabSz="45686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1170" indent="-215745" algn="l" defTabSz="45686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8038" indent="-215745" algn="l" defTabSz="45686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4906" indent="-215745" algn="l" defTabSz="45686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68" algn="l" defTabSz="456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36" algn="l" defTabSz="456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04" algn="l" defTabSz="456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472" algn="l" defTabSz="456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41" algn="l" defTabSz="456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10" algn="l" defTabSz="456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078" algn="l" defTabSz="456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946" algn="l" defTabSz="456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ur-_IGV7F8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86ae_e_ptU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einvisiblegorilla.com/videos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Perception and the Senses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Illusions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58" r="109"/>
          <a:stretch/>
        </p:blipFill>
        <p:spPr>
          <a:xfrm>
            <a:off x="390525" y="1952625"/>
            <a:ext cx="6442179" cy="4989513"/>
          </a:xfrm>
        </p:spPr>
      </p:pic>
      <p:sp>
        <p:nvSpPr>
          <p:cNvPr id="5" name="TextBox 4"/>
          <p:cNvSpPr txBox="1"/>
          <p:nvPr/>
        </p:nvSpPr>
        <p:spPr>
          <a:xfrm>
            <a:off x="7248525" y="2105025"/>
            <a:ext cx="2044149" cy="2701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 = B??</a:t>
            </a:r>
          </a:p>
          <a:p>
            <a:endParaRPr lang="en-US" sz="3600" dirty="0"/>
          </a:p>
          <a:p>
            <a:r>
              <a:rPr lang="en-US" sz="3600" dirty="0"/>
              <a:t>Clicker:</a:t>
            </a:r>
          </a:p>
          <a:p>
            <a:r>
              <a:rPr lang="en-US" sz="3600" dirty="0"/>
              <a:t>A. A != B</a:t>
            </a:r>
          </a:p>
          <a:p>
            <a:r>
              <a:rPr lang="en-US" sz="3600" dirty="0"/>
              <a:t>B. A = B</a:t>
            </a:r>
          </a:p>
        </p:txBody>
      </p:sp>
    </p:spTree>
    <p:extLst>
      <p:ext uri="{BB962C8B-B14F-4D97-AF65-F5344CB8AC3E}">
        <p14:creationId xmlns:p14="http://schemas.microsoft.com/office/powerpoint/2010/main" val="2943383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Illusions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48525" y="2105025"/>
            <a:ext cx="1950374" cy="1660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 = B??</a:t>
            </a:r>
          </a:p>
          <a:p>
            <a:endParaRPr lang="en-US" sz="3600" dirty="0"/>
          </a:p>
          <a:p>
            <a:r>
              <a:rPr lang="en-US" sz="3600" dirty="0"/>
              <a:t>No Way!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6100"/>
            <a:ext cx="10077450" cy="39153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19725" y="5991225"/>
            <a:ext cx="24384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Way!</a:t>
            </a:r>
          </a:p>
        </p:txBody>
      </p:sp>
    </p:spTree>
    <p:extLst>
      <p:ext uri="{BB962C8B-B14F-4D97-AF65-F5344CB8AC3E}">
        <p14:creationId xmlns:p14="http://schemas.microsoft.com/office/powerpoint/2010/main" val="2303662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2"/>
              </a:rPr>
              <a:t>https://www.youtube.com/watch?v=gur-_IGV7F8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034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81" r="-374"/>
          <a:stretch/>
        </p:blipFill>
        <p:spPr>
          <a:xfrm>
            <a:off x="1609725" y="276225"/>
            <a:ext cx="7086599" cy="7040576"/>
          </a:xfrm>
        </p:spPr>
      </p:pic>
    </p:spTree>
    <p:extLst>
      <p:ext uri="{BB962C8B-B14F-4D97-AF65-F5344CB8AC3E}">
        <p14:creationId xmlns:p14="http://schemas.microsoft.com/office/powerpoint/2010/main" val="310097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Contrast</a:t>
            </a:r>
            <a:br>
              <a:rPr lang="en-US" dirty="0"/>
            </a:br>
            <a:r>
              <a:rPr lang="en-US" sz="2400" dirty="0"/>
              <a:t>(we have a model of this)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41" r="2130"/>
          <a:stretch/>
        </p:blipFill>
        <p:spPr>
          <a:xfrm>
            <a:off x="619125" y="1800225"/>
            <a:ext cx="5362544" cy="4989513"/>
          </a:xfrm>
        </p:spPr>
      </p:pic>
      <p:sp>
        <p:nvSpPr>
          <p:cNvPr id="3" name="TextBox 2"/>
          <p:cNvSpPr txBox="1"/>
          <p:nvPr/>
        </p:nvSpPr>
        <p:spPr>
          <a:xfrm>
            <a:off x="6257925" y="2181225"/>
            <a:ext cx="2590800" cy="1948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Click it:</a:t>
            </a:r>
          </a:p>
          <a:p>
            <a:endParaRPr lang="en-US" sz="3200" dirty="0"/>
          </a:p>
          <a:p>
            <a:r>
              <a:rPr lang="en-US" sz="3200" dirty="0"/>
              <a:t>A. Up-right</a:t>
            </a:r>
          </a:p>
          <a:p>
            <a:r>
              <a:rPr lang="en-US" sz="3200" dirty="0"/>
              <a:t>B. Down-left</a:t>
            </a:r>
          </a:p>
        </p:txBody>
      </p:sp>
    </p:spTree>
    <p:extLst>
      <p:ext uri="{BB962C8B-B14F-4D97-AF65-F5344CB8AC3E}">
        <p14:creationId xmlns:p14="http://schemas.microsoft.com/office/powerpoint/2010/main" val="4140647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Contrast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886" r="-886"/>
          <a:stretch>
            <a:fillRect/>
          </a:stretch>
        </p:blipFill>
        <p:spPr>
          <a:xfrm>
            <a:off x="503246" y="1800225"/>
            <a:ext cx="9067799" cy="4989513"/>
          </a:xfrm>
        </p:spPr>
      </p:pic>
    </p:spTree>
    <p:extLst>
      <p:ext uri="{BB962C8B-B14F-4D97-AF65-F5344CB8AC3E}">
        <p14:creationId xmlns:p14="http://schemas.microsoft.com/office/powerpoint/2010/main" val="534398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Brain Makes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2"/>
              </a:rPr>
              <a:t>https://www.youtube.com/watch?v=m86ae_e_ptU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en-US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/>
              </a:rPr>
              <a:t>And these assumptions can be violated..</a:t>
            </a:r>
          </a:p>
          <a:p>
            <a:r>
              <a:rPr lang="en-US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/>
              </a:rPr>
              <a:t>Key point: eyes only provide a tiny window onto the full 3D world – we need the assumptions to make sense of what we’re seeing</a:t>
            </a:r>
          </a:p>
          <a:p>
            <a:r>
              <a:rPr lang="en-US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/>
              </a:rPr>
              <a:t>CCC = Compression: making sense = compressing entire sensory input into something simple like “a dog under some trees”</a:t>
            </a:r>
          </a:p>
        </p:txBody>
      </p:sp>
    </p:spTree>
    <p:extLst>
      <p:ext uri="{BB962C8B-B14F-4D97-AF65-F5344CB8AC3E}">
        <p14:creationId xmlns:p14="http://schemas.microsoft.com/office/powerpoint/2010/main" val="2839843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Think in Categories</a:t>
            </a:r>
          </a:p>
        </p:txBody>
      </p:sp>
      <p:pic>
        <p:nvPicPr>
          <p:cNvPr id="4" name="Content Placeholder 3" descr="fig_dalmatia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r="-432"/>
          <a:stretch/>
        </p:blipFill>
        <p:spPr>
          <a:xfrm>
            <a:off x="2143125" y="1571626"/>
            <a:ext cx="5638800" cy="4464666"/>
          </a:xfrm>
        </p:spPr>
      </p:pic>
      <p:sp>
        <p:nvSpPr>
          <p:cNvPr id="5" name="TextBox 4"/>
          <p:cNvSpPr txBox="1"/>
          <p:nvPr/>
        </p:nvSpPr>
        <p:spPr>
          <a:xfrm>
            <a:off x="1228725" y="6219825"/>
            <a:ext cx="80772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(much easier than disconnected pixels..)</a:t>
            </a:r>
          </a:p>
        </p:txBody>
      </p:sp>
    </p:spTree>
    <p:extLst>
      <p:ext uri="{BB962C8B-B14F-4D97-AF65-F5344CB8AC3E}">
        <p14:creationId xmlns:p14="http://schemas.microsoft.com/office/powerpoint/2010/main" val="286420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325" y="276225"/>
            <a:ext cx="4667625" cy="3617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837" y="4684186"/>
            <a:ext cx="3622988" cy="2716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482" y="902762"/>
            <a:ext cx="2640122" cy="338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9824" y="1437995"/>
            <a:ext cx="2354133" cy="314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imag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25" y="4010025"/>
            <a:ext cx="2501900" cy="3238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38525" y="200025"/>
            <a:ext cx="121083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Dali!</a:t>
            </a:r>
          </a:p>
        </p:txBody>
      </p:sp>
    </p:spTree>
    <p:extLst>
      <p:ext uri="{BB962C8B-B14F-4D97-AF65-F5344CB8AC3E}">
        <p14:creationId xmlns:p14="http://schemas.microsoft.com/office/powerpoint/2010/main" val="642880940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Sense: Vision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06" y="1647825"/>
            <a:ext cx="9054437" cy="4152449"/>
          </a:xfrm>
        </p:spPr>
      </p:pic>
      <p:sp>
        <p:nvSpPr>
          <p:cNvPr id="3" name="TextBox 2"/>
          <p:cNvSpPr txBox="1"/>
          <p:nvPr/>
        </p:nvSpPr>
        <p:spPr>
          <a:xfrm>
            <a:off x="466725" y="6067425"/>
            <a:ext cx="9067800" cy="96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Light goes through </a:t>
            </a:r>
            <a:r>
              <a:rPr lang="en-US" sz="2000" b="1" dirty="0"/>
              <a:t>pupil</a:t>
            </a:r>
            <a:r>
              <a:rPr lang="en-US" sz="2000" dirty="0"/>
              <a:t>, size of which controlled by </a:t>
            </a:r>
            <a:r>
              <a:rPr lang="en-US" sz="2000" b="1" dirty="0"/>
              <a:t>iris</a:t>
            </a:r>
            <a:r>
              <a:rPr lang="en-US" sz="2000" dirty="0"/>
              <a:t>, </a:t>
            </a:r>
            <a:r>
              <a:rPr lang="en-US" sz="2000" b="1" dirty="0"/>
              <a:t>lens</a:t>
            </a:r>
            <a:r>
              <a:rPr lang="en-US" sz="2000" dirty="0"/>
              <a:t> focuses on </a:t>
            </a:r>
            <a:r>
              <a:rPr lang="en-US" sz="2000" b="1" dirty="0"/>
              <a:t>retina</a:t>
            </a:r>
            <a:r>
              <a:rPr lang="en-US" sz="2000" dirty="0"/>
              <a:t>, containing </a:t>
            </a:r>
            <a:r>
              <a:rPr lang="en-US" sz="2000" b="1" dirty="0"/>
              <a:t>rod</a:t>
            </a:r>
            <a:r>
              <a:rPr lang="en-US" sz="2000" dirty="0"/>
              <a:t> (fast, b/w) and </a:t>
            </a:r>
            <a:r>
              <a:rPr lang="en-US" sz="2000" b="1" dirty="0"/>
              <a:t>cone</a:t>
            </a:r>
            <a:r>
              <a:rPr lang="en-US" sz="2000" dirty="0"/>
              <a:t> (slow, color) </a:t>
            </a:r>
            <a:r>
              <a:rPr lang="en-US" sz="2000" b="1" dirty="0"/>
              <a:t>photoreceptors.  LGN = thalamus, V1 = primary visual cortex.</a:t>
            </a:r>
          </a:p>
        </p:txBody>
      </p:sp>
    </p:spTree>
    <p:extLst>
      <p:ext uri="{BB962C8B-B14F-4D97-AF65-F5344CB8AC3E}">
        <p14:creationId xmlns:p14="http://schemas.microsoft.com/office/powerpoint/2010/main" val="2827569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71" indent="0">
              <a:buNone/>
            </a:pPr>
            <a:r>
              <a:rPr lang="en-US" dirty="0"/>
              <a:t>How many megapixels are our eyes?  How awesome are our other senses?</a:t>
            </a:r>
          </a:p>
          <a:p>
            <a:pPr lvl="1"/>
            <a:r>
              <a:rPr lang="en-US" b="1" dirty="0"/>
              <a:t>Sensation</a:t>
            </a:r>
            <a:r>
              <a:rPr lang="en-US" dirty="0"/>
              <a:t>: the physical sensors</a:t>
            </a:r>
          </a:p>
          <a:p>
            <a:pPr marL="107871" indent="0">
              <a:buNone/>
            </a:pPr>
            <a:endParaRPr lang="en-US" dirty="0"/>
          </a:p>
          <a:p>
            <a:pPr marL="107871" indent="0">
              <a:buNone/>
            </a:pPr>
            <a:r>
              <a:rPr lang="en-US" dirty="0"/>
              <a:t>Is perception veridical, or just a convenient illusion?  Is it a hard problem? How does it work?</a:t>
            </a:r>
          </a:p>
          <a:p>
            <a:pPr lvl="1"/>
            <a:r>
              <a:rPr lang="en-US" b="1" dirty="0"/>
              <a:t>Perception</a:t>
            </a:r>
            <a:r>
              <a:rPr lang="en-US" dirty="0"/>
              <a:t>: internal encoding of sensory inputs into meaningful patterns</a:t>
            </a:r>
          </a:p>
          <a:p>
            <a:pPr lvl="1"/>
            <a:r>
              <a:rPr lang="en-US" dirty="0"/>
              <a:t>Illusions: reveal the tricks our brain uses..</a:t>
            </a:r>
          </a:p>
        </p:txBody>
      </p:sp>
    </p:spTree>
    <p:extLst>
      <p:ext uri="{BB962C8B-B14F-4D97-AF65-F5344CB8AC3E}">
        <p14:creationId xmlns:p14="http://schemas.microsoft.com/office/powerpoint/2010/main" val="8522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Retinal Contrast Filtering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46" y="2020575"/>
            <a:ext cx="9067799" cy="4488494"/>
          </a:xfrm>
        </p:spPr>
      </p:pic>
    </p:spTree>
    <p:extLst>
      <p:ext uri="{BB962C8B-B14F-4D97-AF65-F5344CB8AC3E}">
        <p14:creationId xmlns:p14="http://schemas.microsoft.com/office/powerpoint/2010/main" val="380542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4611683" cy="1262063"/>
          </a:xfrm>
        </p:spPr>
        <p:txBody>
          <a:bodyPr/>
          <a:lstStyle/>
          <a:p>
            <a:r>
              <a:rPr lang="en-US" dirty="0"/>
              <a:t>V1</a:t>
            </a:r>
          </a:p>
        </p:txBody>
      </p:sp>
      <p:pic>
        <p:nvPicPr>
          <p:cNvPr id="4" name="Content Placeholder 3" descr="fig_v1_simple_dog_edg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7" r="205"/>
          <a:stretch/>
        </p:blipFill>
        <p:spPr>
          <a:xfrm>
            <a:off x="542926" y="1724029"/>
            <a:ext cx="4096199" cy="4989513"/>
          </a:xfr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1129" y="276228"/>
            <a:ext cx="4255787" cy="69342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8680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6" y="301626"/>
            <a:ext cx="9067799" cy="1041400"/>
          </a:xfrm>
        </p:spPr>
        <p:txBody>
          <a:bodyPr/>
          <a:lstStyle/>
          <a:p>
            <a:r>
              <a:rPr lang="en-US" dirty="0"/>
              <a:t>Trichromatic Color Vision</a:t>
            </a:r>
          </a:p>
        </p:txBody>
      </p:sp>
      <p:pic>
        <p:nvPicPr>
          <p:cNvPr id="4" name="Content Placeholder 3" descr="fig_coarse_coding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3" b="-417"/>
          <a:stretch/>
        </p:blipFill>
        <p:spPr>
          <a:xfrm>
            <a:off x="1152525" y="1571625"/>
            <a:ext cx="7620000" cy="2972811"/>
          </a:xfrm>
        </p:spPr>
      </p:pic>
      <p:sp>
        <p:nvSpPr>
          <p:cNvPr id="6" name="TextBox 5"/>
          <p:cNvSpPr txBox="1"/>
          <p:nvPr/>
        </p:nvSpPr>
        <p:spPr>
          <a:xfrm>
            <a:off x="5953125" y="4695825"/>
            <a:ext cx="3733800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Color opponent process theory:</a:t>
            </a:r>
          </a:p>
          <a:p>
            <a:r>
              <a:rPr lang="en-US" sz="2000" dirty="0"/>
              <a:t> red vs. green,</a:t>
            </a:r>
          </a:p>
          <a:p>
            <a:r>
              <a:rPr lang="en-US" sz="2000" dirty="0"/>
              <a:t> blue vs. yellow</a:t>
            </a:r>
          </a:p>
          <a:p>
            <a:r>
              <a:rPr lang="en-US" sz="2000" dirty="0"/>
              <a:t> black vs. white (achromatic)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A7ED6-A4B6-4B41-AAB5-D01FE18AA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4544436"/>
            <a:ext cx="4495800" cy="274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67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Hierarchy: What </a:t>
            </a:r>
            <a:r>
              <a:rPr lang="en-US" dirty="0" err="1"/>
              <a:t>vs</a:t>
            </a:r>
            <a:r>
              <a:rPr lang="en-US" dirty="0"/>
              <a:t> Where</a:t>
            </a:r>
          </a:p>
        </p:txBody>
      </p:sp>
      <p:pic>
        <p:nvPicPr>
          <p:cNvPr id="5" name="Content Placeholder 4" descr="fig_vis_system_bi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36" r="-28336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35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“Van Essen” Hierarchy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1" b="-433"/>
          <a:stretch/>
        </p:blipFill>
        <p:spPr>
          <a:xfrm>
            <a:off x="466725" y="1647824"/>
            <a:ext cx="5562600" cy="5064263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257924" y="1770067"/>
            <a:ext cx="3313113" cy="4989513"/>
          </a:xfrm>
        </p:spPr>
        <p:txBody>
          <a:bodyPr/>
          <a:lstStyle/>
          <a:p>
            <a:pPr marL="107904" indent="0">
              <a:buNone/>
            </a:pPr>
            <a:r>
              <a:rPr lang="en-US" dirty="0"/>
              <a:t>TE.. = Temporal</a:t>
            </a:r>
          </a:p>
          <a:p>
            <a:pPr marL="107904" indent="0">
              <a:buNone/>
            </a:pPr>
            <a:r>
              <a:rPr lang="en-US" dirty="0"/>
              <a:t>LIP, DP.. = Parietal</a:t>
            </a:r>
          </a:p>
          <a:p>
            <a:pPr marL="107904" indent="0">
              <a:buNone/>
            </a:pPr>
            <a:r>
              <a:rPr lang="en-US" dirty="0"/>
              <a:t>8L = Frontal Eye Field</a:t>
            </a:r>
          </a:p>
          <a:p>
            <a:pPr marL="107904" indent="0">
              <a:buNone/>
            </a:pPr>
            <a:endParaRPr lang="en-US" dirty="0"/>
          </a:p>
          <a:p>
            <a:pPr marL="107904" indent="0">
              <a:buNone/>
            </a:pPr>
            <a:r>
              <a:rPr lang="en-US" dirty="0"/>
              <a:t>To hippocampus:</a:t>
            </a:r>
          </a:p>
          <a:p>
            <a:pPr marL="107904" indent="0">
              <a:buNone/>
            </a:pPr>
            <a:r>
              <a:rPr lang="en-US" dirty="0"/>
              <a:t>TH/F = </a:t>
            </a:r>
            <a:r>
              <a:rPr lang="en-US" dirty="0" err="1"/>
              <a:t>Parahippo</a:t>
            </a:r>
            <a:endParaRPr lang="en-US" dirty="0"/>
          </a:p>
          <a:p>
            <a:pPr marL="107904" indent="0">
              <a:buNone/>
            </a:pPr>
            <a:r>
              <a:rPr lang="en-US" dirty="0" err="1"/>
              <a:t>peri</a:t>
            </a:r>
            <a:r>
              <a:rPr lang="en-US" dirty="0"/>
              <a:t> = </a:t>
            </a:r>
            <a:r>
              <a:rPr lang="en-US" dirty="0" err="1"/>
              <a:t>Perirhinal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6725" y="6753225"/>
            <a:ext cx="44196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Markov et al., 2014</a:t>
            </a:r>
          </a:p>
        </p:txBody>
      </p:sp>
    </p:spTree>
    <p:extLst>
      <p:ext uri="{BB962C8B-B14F-4D97-AF65-F5344CB8AC3E}">
        <p14:creationId xmlns:p14="http://schemas.microsoft.com/office/powerpoint/2010/main" val="19851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Detectors..</a:t>
            </a:r>
          </a:p>
        </p:txBody>
      </p:sp>
      <p:pic>
        <p:nvPicPr>
          <p:cNvPr id="5" name="Content Placeholder 4" descr="fig_category_hierarch_dist_rep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3" b="-229"/>
          <a:stretch/>
        </p:blipFill>
        <p:spPr>
          <a:xfrm>
            <a:off x="466725" y="1724025"/>
            <a:ext cx="9067799" cy="28981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6725" y="4924425"/>
            <a:ext cx="8991600" cy="1716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stage builds set of assumptions based on typical environmental input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lang="en-US" sz="2800" dirty="0"/>
              <a:t>Shape from shading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lang="en-US" sz="2800" dirty="0"/>
              <a:t>Depth cues: occlusion, texture, </a:t>
            </a:r>
            <a:r>
              <a:rPr lang="en-US" sz="2800" dirty="0" err="1"/>
              <a:t>etc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5433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837" r="837"/>
          <a:stretch>
            <a:fillRect/>
          </a:stretch>
        </p:blipFill>
        <p:spPr>
          <a:xfrm>
            <a:off x="771525" y="1770070"/>
            <a:ext cx="8534400" cy="4696012"/>
          </a:xfrm>
        </p:spPr>
      </p:pic>
    </p:spTree>
    <p:extLst>
      <p:ext uri="{BB962C8B-B14F-4D97-AF65-F5344CB8AC3E}">
        <p14:creationId xmlns:p14="http://schemas.microsoft.com/office/powerpoint/2010/main" val="1131912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from Shading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16" b="22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30721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Monocular Depth Cues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92" r="-323"/>
          <a:stretch/>
        </p:blipFill>
        <p:spPr>
          <a:xfrm>
            <a:off x="771525" y="1724025"/>
            <a:ext cx="4509276" cy="3306755"/>
          </a:xfrm>
        </p:spPr>
      </p:pic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3"/>
          <a:srcRect l="-434" r="-829"/>
          <a:stretch/>
        </p:blipFill>
        <p:spPr bwMode="auto">
          <a:xfrm>
            <a:off x="5419725" y="1419225"/>
            <a:ext cx="4042068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90525" y="5305425"/>
            <a:ext cx="4800600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Linear Perspective, relative size, interposition (blocking), horizon position</a:t>
            </a:r>
          </a:p>
          <a:p>
            <a:endParaRPr lang="en-US" sz="2000" dirty="0"/>
          </a:p>
          <a:p>
            <a:r>
              <a:rPr lang="en-US" sz="2000" dirty="0"/>
              <a:t>Binocular: retinal disparity, convergence</a:t>
            </a:r>
          </a:p>
        </p:txBody>
      </p:sp>
    </p:spTree>
    <p:extLst>
      <p:ext uri="{BB962C8B-B14F-4D97-AF65-F5344CB8AC3E}">
        <p14:creationId xmlns:p14="http://schemas.microsoft.com/office/powerpoint/2010/main" val="2417771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6" y="301626"/>
            <a:ext cx="9067799" cy="889000"/>
          </a:xfrm>
        </p:spPr>
        <p:txBody>
          <a:bodyPr/>
          <a:lstStyle/>
          <a:p>
            <a:r>
              <a:rPr lang="en-US" dirty="0"/>
              <a:t>Binocular Disparity = 3D</a:t>
            </a:r>
          </a:p>
        </p:txBody>
      </p:sp>
      <p:pic>
        <p:nvPicPr>
          <p:cNvPr id="4" name="Content Placeholder 3" descr="fig_stereogram_randot_bird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0" r="-322"/>
          <a:stretch/>
        </p:blipFill>
        <p:spPr>
          <a:xfrm>
            <a:off x="1228725" y="1320224"/>
            <a:ext cx="7696200" cy="5816486"/>
          </a:xfrm>
        </p:spPr>
      </p:pic>
    </p:spTree>
    <p:extLst>
      <p:ext uri="{BB962C8B-B14F-4D97-AF65-F5344CB8AC3E}">
        <p14:creationId xmlns:p14="http://schemas.microsoft.com/office/powerpoint/2010/main" val="455597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92CD6-2EED-1C4C-9B36-ECC016471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5+2 senses</a:t>
            </a: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84B92522-2303-0243-A3E8-EAC95ABC6D14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602697067"/>
              </p:ext>
            </p:extLst>
          </p:nvPr>
        </p:nvGraphicFramePr>
        <p:xfrm>
          <a:off x="755650" y="2184400"/>
          <a:ext cx="8534400" cy="38590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3380930804"/>
                    </a:ext>
                  </a:extLst>
                </a:gridCol>
                <a:gridCol w="2118360">
                  <a:extLst>
                    <a:ext uri="{9D8B030D-6E8A-4147-A177-3AD203B41FA5}">
                      <a16:colId xmlns:a16="http://schemas.microsoft.com/office/drawing/2014/main" val="2434096872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val="83685477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500345177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10484800"/>
                    </a:ext>
                  </a:extLst>
                </a:gridCol>
              </a:tblGrid>
              <a:tr h="464938">
                <a:tc>
                  <a:txBody>
                    <a:bodyPr/>
                    <a:lstStyle/>
                    <a:p>
                      <a:r>
                        <a:rPr lang="en-US" sz="1200" dirty="0"/>
                        <a:t>Modality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Stimulus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Receptors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Thal -&gt; Cortex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Absolute threshold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608332"/>
                  </a:ext>
                </a:extLst>
              </a:tr>
              <a:tr h="650914">
                <a:tc>
                  <a:txBody>
                    <a:bodyPr/>
                    <a:lstStyle/>
                    <a:p>
                      <a:r>
                        <a:rPr lang="en-US" sz="1200" dirty="0"/>
                        <a:t>Vision (sight)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Light (photons)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Rods &amp; Cones in Retina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LGN -&gt; 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Candle flame from 30 miles (on clear night)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992088"/>
                  </a:ext>
                </a:extLst>
              </a:tr>
              <a:tr h="377116">
                <a:tc>
                  <a:txBody>
                    <a:bodyPr/>
                    <a:lstStyle/>
                    <a:p>
                      <a:r>
                        <a:rPr lang="en-US" sz="1200" dirty="0"/>
                        <a:t>Audition (hearing)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Sound (variation in air pressure)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Hair cells in Cochlea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MGN -&gt; 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Tick of watch at 20 feet       (in a quiet room)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340420"/>
                  </a:ext>
                </a:extLst>
              </a:tr>
              <a:tr h="377116">
                <a:tc>
                  <a:txBody>
                    <a:bodyPr/>
                    <a:lstStyle/>
                    <a:p>
                      <a:r>
                        <a:rPr lang="en-US" sz="1200" dirty="0"/>
                        <a:t>Olfaction (smell)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Airborne molecules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Hair cells in Olfactory epithelium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(none) -&gt; Olfactory cortex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drop of perfume diluted in air of 6 room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61910"/>
                  </a:ext>
                </a:extLst>
              </a:tr>
              <a:tr h="377116">
                <a:tc>
                  <a:txBody>
                    <a:bodyPr/>
                    <a:lstStyle/>
                    <a:p>
                      <a:r>
                        <a:rPr lang="en-US" sz="1200" dirty="0"/>
                        <a:t>Gustation (taste)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Food molecules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Taste Buds in Papillae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VPN -&gt; Insula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teaspoon of sugar in 2 gallons of water (try it!)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56072"/>
                  </a:ext>
                </a:extLst>
              </a:tr>
              <a:tr h="377116">
                <a:tc>
                  <a:txBody>
                    <a:bodyPr/>
                    <a:lstStyle/>
                    <a:p>
                      <a:r>
                        <a:rPr lang="en-US" sz="1200" dirty="0"/>
                        <a:t>Somesthesis (touch)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Touch, pressure, temperature, 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Free nerve endings in Skin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PMN, VPN -&gt; 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Wing of a fly falling on cheek from 1cm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246400"/>
                  </a:ext>
                </a:extLst>
              </a:tr>
              <a:tr h="377116">
                <a:tc>
                  <a:txBody>
                    <a:bodyPr/>
                    <a:lstStyle/>
                    <a:p>
                      <a:r>
                        <a:rPr lang="en-US" sz="1200" dirty="0"/>
                        <a:t>Proprioception (self movement)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Muscle stretch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Muscle Spindle fibers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VPS -&gt; 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698122"/>
                  </a:ext>
                </a:extLst>
              </a:tr>
              <a:tr h="377116">
                <a:tc>
                  <a:txBody>
                    <a:bodyPr/>
                    <a:lstStyle/>
                    <a:p>
                      <a:r>
                        <a:rPr lang="en-US" sz="1200" dirty="0"/>
                        <a:t>Vestibular (balance)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Head rotation, acceleration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Semicircular Canals &amp; Otoliths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VPN -&gt; 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105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852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Constancy: CCC =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71" indent="0">
              <a:buNone/>
            </a:pPr>
            <a:r>
              <a:rPr lang="en-US" dirty="0"/>
              <a:t>We see a world full of “things”, not “stimuli” or “pixels”</a:t>
            </a:r>
          </a:p>
          <a:p>
            <a:pPr marL="107871" indent="0">
              <a:buNone/>
            </a:pPr>
            <a:r>
              <a:rPr lang="en-US" dirty="0"/>
              <a:t>Constancy = “seeing the thing” not the stimulus</a:t>
            </a:r>
          </a:p>
          <a:p>
            <a:pPr marL="107871" indent="0">
              <a:buNone/>
            </a:pPr>
            <a:r>
              <a:rPr lang="en-US" dirty="0"/>
              <a:t>Size Constancy = see human as human sized regardless of actual size in the image</a:t>
            </a:r>
          </a:p>
          <a:p>
            <a:pPr marL="107871" indent="0">
              <a:buNone/>
            </a:pPr>
            <a:r>
              <a:rPr lang="en-US" dirty="0"/>
              <a:t>	</a:t>
            </a:r>
            <a:r>
              <a:rPr lang="en-US" sz="2800" i="1" dirty="0"/>
              <a:t>Except if you have Alice in Wonderland Syndrome</a:t>
            </a:r>
          </a:p>
        </p:txBody>
      </p:sp>
    </p:spTree>
    <p:extLst>
      <p:ext uri="{BB962C8B-B14F-4D97-AF65-F5344CB8AC3E}">
        <p14:creationId xmlns:p14="http://schemas.microsoft.com/office/powerpoint/2010/main" val="470746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in Color Constancy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373" t="-202" r="-1256" b="202"/>
          <a:stretch/>
        </p:blipFill>
        <p:spPr>
          <a:xfrm>
            <a:off x="771525" y="1647825"/>
            <a:ext cx="3840468" cy="4989513"/>
          </a:xfrm>
        </p:spPr>
      </p:pic>
      <p:sp>
        <p:nvSpPr>
          <p:cNvPr id="5" name="TextBox 4"/>
          <p:cNvSpPr txBox="1"/>
          <p:nvPr/>
        </p:nvSpPr>
        <p:spPr>
          <a:xfrm>
            <a:off x="5191125" y="1647825"/>
            <a:ext cx="3657600" cy="1948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Click it:</a:t>
            </a:r>
          </a:p>
          <a:p>
            <a:r>
              <a:rPr lang="en-US" sz="3200" dirty="0"/>
              <a:t>A. Blue and Black</a:t>
            </a:r>
          </a:p>
          <a:p>
            <a:r>
              <a:rPr lang="en-US" sz="3200" dirty="0"/>
              <a:t>B. White and Gold</a:t>
            </a:r>
          </a:p>
          <a:p>
            <a:r>
              <a:rPr lang="en-US" sz="3200" dirty="0"/>
              <a:t>C. Blue and Brown</a:t>
            </a:r>
          </a:p>
        </p:txBody>
      </p:sp>
    </p:spTree>
    <p:extLst>
      <p:ext uri="{BB962C8B-B14F-4D97-AF65-F5344CB8AC3E}">
        <p14:creationId xmlns:p14="http://schemas.microsoft.com/office/powerpoint/2010/main" val="560152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Perception Veridical?  No..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71" indent="0">
              <a:buNone/>
            </a:pPr>
            <a:r>
              <a:rPr lang="en-US" dirty="0"/>
              <a:t>Perception is a construction of high-level abstractions from limited data – </a:t>
            </a:r>
            <a:r>
              <a:rPr lang="en-US" i="1" dirty="0"/>
              <a:t>not</a:t>
            </a:r>
            <a:r>
              <a:rPr lang="en-US" dirty="0"/>
              <a:t> veridical</a:t>
            </a:r>
          </a:p>
          <a:p>
            <a:pPr marL="107871" indent="0">
              <a:buNone/>
            </a:pPr>
            <a:r>
              <a:rPr lang="en-US" dirty="0"/>
              <a:t>Experience-based learning plays a critical role in shaping perception</a:t>
            </a:r>
          </a:p>
          <a:p>
            <a:r>
              <a:rPr lang="en-US" dirty="0"/>
              <a:t>Cultural, language effects:  Muller-</a:t>
            </a:r>
            <a:r>
              <a:rPr lang="en-US" dirty="0" err="1"/>
              <a:t>Lyer</a:t>
            </a:r>
            <a:r>
              <a:rPr lang="en-US" dirty="0"/>
              <a:t> illusion</a:t>
            </a:r>
          </a:p>
          <a:p>
            <a:r>
              <a:rPr lang="en-US" dirty="0"/>
              <a:t>Also, top-down expectations and attention!</a:t>
            </a:r>
          </a:p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2"/>
              </a:rPr>
              <a:t>http://</a:t>
            </a:r>
            <a:r>
              <a:rPr lang="en-US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2"/>
              </a:rPr>
              <a:t>www.theinvisiblegorilla.com</a:t>
            </a:r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2"/>
              </a:rPr>
              <a:t>/</a:t>
            </a:r>
            <a:r>
              <a:rPr lang="en-US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2"/>
              </a:rPr>
              <a:t>videos.html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8554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819" y="1724025"/>
            <a:ext cx="5549900" cy="33655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440" r="-541"/>
          <a:stretch/>
        </p:blipFill>
        <p:spPr>
          <a:xfrm>
            <a:off x="390524" y="1724025"/>
            <a:ext cx="3780295" cy="3365500"/>
          </a:xfrm>
        </p:spPr>
      </p:pic>
      <p:sp>
        <p:nvSpPr>
          <p:cNvPr id="6" name="TextBox 5"/>
          <p:cNvSpPr txBox="1"/>
          <p:nvPr/>
        </p:nvSpPr>
        <p:spPr>
          <a:xfrm>
            <a:off x="466725" y="5305425"/>
            <a:ext cx="9220200" cy="18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Basilar membrane</a:t>
            </a:r>
            <a:r>
              <a:rPr lang="en-US" sz="2400" dirty="0"/>
              <a:t>: retina of the ear, located in cochlea</a:t>
            </a:r>
          </a:p>
          <a:p>
            <a:r>
              <a:rPr lang="en-US" sz="2400" b="1" dirty="0"/>
              <a:t>hair cells </a:t>
            </a:r>
            <a:r>
              <a:rPr lang="en-US" sz="2400" dirty="0"/>
              <a:t>transduce sound, </a:t>
            </a:r>
            <a:r>
              <a:rPr lang="en-US" sz="2400" i="1" dirty="0"/>
              <a:t>location along membrane = frequency</a:t>
            </a:r>
          </a:p>
          <a:p>
            <a:r>
              <a:rPr lang="en-US" sz="2400" dirty="0"/>
              <a:t>(place theory), </a:t>
            </a:r>
            <a:r>
              <a:rPr lang="en-US" sz="2400" i="1" dirty="0"/>
              <a:t>except</a:t>
            </a:r>
            <a:r>
              <a:rPr lang="en-US" sz="2400" dirty="0"/>
              <a:t> low-frequency = direct firing rate (frequency theory)</a:t>
            </a:r>
          </a:p>
          <a:p>
            <a:r>
              <a:rPr lang="en-US" sz="2400" dirty="0"/>
              <a:t>Interaural time / level differences = auditory localization</a:t>
            </a:r>
          </a:p>
        </p:txBody>
      </p:sp>
    </p:spTree>
    <p:extLst>
      <p:ext uri="{BB962C8B-B14F-4D97-AF65-F5344CB8AC3E}">
        <p14:creationId xmlns:p14="http://schemas.microsoft.com/office/powerpoint/2010/main" val="4234336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Olfaction, Taste, Touch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Olfactory receptors detect chemicals, including pheromones; olfactory bulb -&gt; </a:t>
            </a:r>
            <a:r>
              <a:rPr lang="en-US" dirty="0" err="1"/>
              <a:t>piriform</a:t>
            </a:r>
            <a:r>
              <a:rPr lang="en-US" dirty="0"/>
              <a:t> cortex</a:t>
            </a:r>
          </a:p>
          <a:p>
            <a:r>
              <a:rPr lang="en-US" dirty="0"/>
              <a:t>Taste buds: sweet, salty, sour, bitter, umami?, fatty? -&gt; insula cortex</a:t>
            </a:r>
          </a:p>
          <a:p>
            <a:r>
              <a:rPr lang="en-US" dirty="0" err="1"/>
              <a:t>Tactition</a:t>
            </a:r>
            <a:r>
              <a:rPr lang="en-US" dirty="0"/>
              <a:t>: “touch” – mechanoreceptors, </a:t>
            </a:r>
            <a:r>
              <a:rPr lang="en-US" dirty="0" err="1"/>
              <a:t>Thermoception</a:t>
            </a:r>
            <a:r>
              <a:rPr lang="en-US" dirty="0"/>
              <a:t>: heat – </a:t>
            </a:r>
            <a:r>
              <a:rPr lang="en-US" dirty="0" err="1"/>
              <a:t>thermoreceptors</a:t>
            </a:r>
            <a:r>
              <a:rPr lang="en-US" dirty="0"/>
              <a:t>, Nociception: pain – A-delta (first), C-fibers (second) -&gt; somatosensory cortex</a:t>
            </a:r>
          </a:p>
          <a:p>
            <a:pPr marL="107871" indent="0">
              <a:buNone/>
            </a:pPr>
            <a:r>
              <a:rPr lang="en-US" dirty="0"/>
              <a:t>CU: Chris Lowry: warmth -&gt; serotonin happy cells </a:t>
            </a:r>
          </a:p>
        </p:txBody>
      </p:sp>
    </p:spTree>
    <p:extLst>
      <p:ext uri="{BB962C8B-B14F-4D97-AF65-F5344CB8AC3E}">
        <p14:creationId xmlns:p14="http://schemas.microsoft.com/office/powerpoint/2010/main" val="1538715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ヒラギノ角ゴ Pro W3" charset="0"/>
                <a:cs typeface="ヒラギノ角ゴ Pro W3" charset="0"/>
              </a:rPr>
              <a:t>Psychophysics</a:t>
            </a:r>
            <a:endParaRPr lang="en-US" sz="6000" dirty="0">
              <a:ea typeface="ヒラギノ角ゴ Pro W3" charset="0"/>
              <a:cs typeface="ヒラギノ角ゴ Pro W3" charset="0"/>
            </a:endParaRP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07871" indent="0">
              <a:lnSpc>
                <a:spcPct val="90000"/>
              </a:lnSpc>
              <a:buNone/>
            </a:pPr>
            <a:endParaRPr lang="en-US" sz="2000" dirty="0">
              <a:ea typeface="ヒラギノ角ゴ Pro W3" charset="0"/>
              <a:cs typeface="ヒラギノ角ゴ Pro W3" charset="0"/>
            </a:endParaRPr>
          </a:p>
          <a:p>
            <a:pPr>
              <a:lnSpc>
                <a:spcPct val="90000"/>
              </a:lnSpc>
            </a:pPr>
            <a:r>
              <a:rPr lang="en-US" sz="3100" dirty="0">
                <a:ea typeface="ヒラギノ角ゴ Pro W3" charset="0"/>
                <a:cs typeface="ヒラギノ角ゴ Pro W3" charset="0"/>
              </a:rPr>
              <a:t>Absolute threshold</a:t>
            </a:r>
            <a:endParaRPr lang="en-US" sz="2000" dirty="0">
              <a:ea typeface="ヒラギノ角ゴ Pro W3" charset="0"/>
              <a:cs typeface="ヒラギノ角ゴ Pro W3" charset="0"/>
            </a:endParaRPr>
          </a:p>
          <a:p>
            <a:pPr lvl="1">
              <a:lnSpc>
                <a:spcPct val="90000"/>
              </a:lnSpc>
            </a:pPr>
            <a:r>
              <a:rPr lang="en-US" sz="2200" dirty="0">
                <a:ea typeface="ヒラギノ角ゴ Pro W3" charset="0"/>
              </a:rPr>
              <a:t>Lowest level of stimulus intensity for 50% response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ea typeface="ヒラギノ角ゴ Pro W3" charset="0"/>
              </a:rPr>
              <a:t>“How low can you go?”</a:t>
            </a:r>
          </a:p>
          <a:p>
            <a:pPr>
              <a:lnSpc>
                <a:spcPct val="90000"/>
              </a:lnSpc>
            </a:pPr>
            <a:r>
              <a:rPr lang="en-US" sz="3100" dirty="0">
                <a:ea typeface="ヒラギノ角ゴ Pro W3" charset="0"/>
                <a:cs typeface="ヒラギノ角ゴ Pro W3" charset="0"/>
              </a:rPr>
              <a:t>Just-noticeable difference (JND)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ea typeface="ヒラギノ角ゴ Pro W3" charset="0"/>
              </a:rPr>
              <a:t>Difference in stimulus intensity for 50% response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ヒラギノ角ゴ Pro W3" charset="0"/>
              </a:rPr>
              <a:t>“</a:t>
            </a:r>
            <a:r>
              <a:rPr lang="en-US" sz="2000" dirty="0" err="1">
                <a:ea typeface="ヒラギノ角ゴ Pro W3" charset="0"/>
              </a:rPr>
              <a:t>Ch</a:t>
            </a:r>
            <a:r>
              <a:rPr lang="en-US" sz="2000" dirty="0">
                <a:ea typeface="ヒラギノ角ゴ Pro W3" charset="0"/>
              </a:rPr>
              <a:t> </a:t>
            </a:r>
            <a:r>
              <a:rPr lang="en-US" sz="2000" dirty="0" err="1">
                <a:ea typeface="ヒラギノ角ゴ Pro W3" charset="0"/>
              </a:rPr>
              <a:t>Ch</a:t>
            </a:r>
            <a:r>
              <a:rPr lang="en-US" sz="2000" dirty="0">
                <a:ea typeface="ヒラギノ角ゴ Pro W3" charset="0"/>
              </a:rPr>
              <a:t> Ch.. Changes”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ea typeface="ヒラギノ角ゴ Pro W3" charset="0"/>
                <a:cs typeface="ヒラギノ角ゴ Pro W3" charset="0"/>
              </a:rPr>
              <a:t>Weber’s law: JND proportional to stimulus intensity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ヒラギノ角ゴ Pro W3" charset="0"/>
                <a:cs typeface="ヒラギノ角ゴ Pro W3" charset="0"/>
              </a:rPr>
              <a:t>Easier to tell small weight diff between two light </a:t>
            </a:r>
            <a:r>
              <a:rPr lang="en-US" sz="2000" dirty="0" err="1">
                <a:ea typeface="ヒラギノ角ゴ Pro W3" charset="0"/>
                <a:cs typeface="ヒラギノ角ゴ Pro W3" charset="0"/>
              </a:rPr>
              <a:t>objs</a:t>
            </a:r>
            <a:r>
              <a:rPr lang="en-US" sz="2000" dirty="0">
                <a:ea typeface="ヒラギノ角ゴ Pro W3" charset="0"/>
                <a:cs typeface="ヒラギノ角ゴ Pro W3" charset="0"/>
              </a:rPr>
              <a:t>, vs. two heavy</a:t>
            </a:r>
          </a:p>
          <a:p>
            <a:pPr>
              <a:lnSpc>
                <a:spcPct val="90000"/>
              </a:lnSpc>
            </a:pPr>
            <a:endParaRPr lang="en-US" sz="2000" dirty="0"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369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10BD3-5023-E540-8A76-14C845AE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Detection Theory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37D243-CFEB-D547-9051-CE4DA9267D14}"/>
              </a:ext>
            </a:extLst>
          </p:cNvPr>
          <p:cNvSpPr/>
          <p:nvPr/>
        </p:nvSpPr>
        <p:spPr bwMode="auto">
          <a:xfrm>
            <a:off x="2219325" y="3095625"/>
            <a:ext cx="2667000" cy="16764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86EDB7-48FB-4F43-9F67-564A159E617D}"/>
              </a:ext>
            </a:extLst>
          </p:cNvPr>
          <p:cNvSpPr/>
          <p:nvPr/>
        </p:nvSpPr>
        <p:spPr bwMode="auto">
          <a:xfrm>
            <a:off x="4871605" y="3104284"/>
            <a:ext cx="2667000" cy="16764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6C6E03-CE50-9D4B-AC7F-B59C2C1E59D5}"/>
              </a:ext>
            </a:extLst>
          </p:cNvPr>
          <p:cNvSpPr/>
          <p:nvPr/>
        </p:nvSpPr>
        <p:spPr bwMode="auto">
          <a:xfrm>
            <a:off x="2204605" y="4772025"/>
            <a:ext cx="2667000" cy="16764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B3D5B1-4A52-7A40-88BC-108001BA4695}"/>
              </a:ext>
            </a:extLst>
          </p:cNvPr>
          <p:cNvSpPr/>
          <p:nvPr/>
        </p:nvSpPr>
        <p:spPr bwMode="auto">
          <a:xfrm>
            <a:off x="4886325" y="4746914"/>
            <a:ext cx="2667000" cy="16764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A319BF-90BB-CE4B-B968-81962C91BF01}"/>
              </a:ext>
            </a:extLst>
          </p:cNvPr>
          <p:cNvSpPr txBox="1"/>
          <p:nvPr/>
        </p:nvSpPr>
        <p:spPr>
          <a:xfrm>
            <a:off x="3048227" y="2695696"/>
            <a:ext cx="979755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E5996-5706-234B-BC2B-BE3646EDE99B}"/>
              </a:ext>
            </a:extLst>
          </p:cNvPr>
          <p:cNvSpPr txBox="1"/>
          <p:nvPr/>
        </p:nvSpPr>
        <p:spPr>
          <a:xfrm>
            <a:off x="5768419" y="2695695"/>
            <a:ext cx="902811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AA2184-6CFE-5B4C-8367-252BBDB9B0AD}"/>
              </a:ext>
            </a:extLst>
          </p:cNvPr>
          <p:cNvSpPr txBox="1"/>
          <p:nvPr/>
        </p:nvSpPr>
        <p:spPr>
          <a:xfrm>
            <a:off x="4340850" y="2335160"/>
            <a:ext cx="1042273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Signal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9A9D76-C8C9-924F-870D-53256F94D954}"/>
              </a:ext>
            </a:extLst>
          </p:cNvPr>
          <p:cNvSpPr txBox="1"/>
          <p:nvPr/>
        </p:nvSpPr>
        <p:spPr>
          <a:xfrm rot="16200000">
            <a:off x="852285" y="4552285"/>
            <a:ext cx="1572866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Response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27FC9-FEA4-0341-A308-B47B09684389}"/>
              </a:ext>
            </a:extLst>
          </p:cNvPr>
          <p:cNvSpPr txBox="1"/>
          <p:nvPr/>
        </p:nvSpPr>
        <p:spPr>
          <a:xfrm rot="16200000">
            <a:off x="1773714" y="5422066"/>
            <a:ext cx="479618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CA0559-C5F8-5D4F-8BEF-B0C5929454D0}"/>
              </a:ext>
            </a:extLst>
          </p:cNvPr>
          <p:cNvSpPr txBox="1"/>
          <p:nvPr/>
        </p:nvSpPr>
        <p:spPr>
          <a:xfrm rot="16200000">
            <a:off x="1740357" y="3757462"/>
            <a:ext cx="561051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FFC9F6-BAF4-AB42-8BD7-4D3238CBE351}"/>
              </a:ext>
            </a:extLst>
          </p:cNvPr>
          <p:cNvSpPr txBox="1"/>
          <p:nvPr/>
        </p:nvSpPr>
        <p:spPr>
          <a:xfrm>
            <a:off x="3272139" y="3734221"/>
            <a:ext cx="561372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29374A-E231-954E-B9FC-F4EB4541A1F6}"/>
              </a:ext>
            </a:extLst>
          </p:cNvPr>
          <p:cNvSpPr txBox="1"/>
          <p:nvPr/>
        </p:nvSpPr>
        <p:spPr>
          <a:xfrm>
            <a:off x="5232472" y="3701969"/>
            <a:ext cx="1810752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False Alarm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E1D172-C853-B442-9684-ED2B2A5BE39A}"/>
              </a:ext>
            </a:extLst>
          </p:cNvPr>
          <p:cNvSpPr txBox="1"/>
          <p:nvPr/>
        </p:nvSpPr>
        <p:spPr>
          <a:xfrm>
            <a:off x="3129177" y="5358619"/>
            <a:ext cx="817853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Miss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B4347A-FFB2-C847-962C-474D577C757A}"/>
              </a:ext>
            </a:extLst>
          </p:cNvPr>
          <p:cNvSpPr txBox="1"/>
          <p:nvPr/>
        </p:nvSpPr>
        <p:spPr>
          <a:xfrm>
            <a:off x="5402711" y="5204356"/>
            <a:ext cx="1470274" cy="7866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Correct</a:t>
            </a:r>
          </a:p>
          <a:p>
            <a:r>
              <a:rPr lang="en-US" sz="2400" dirty="0"/>
              <a:t>Rejection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DE61EA7-25DA-8A4D-B1BE-C9D9BE75ACEB}"/>
              </a:ext>
            </a:extLst>
          </p:cNvPr>
          <p:cNvCxnSpPr>
            <a:cxnSpLocks/>
          </p:cNvCxnSpPr>
          <p:nvPr/>
        </p:nvCxnSpPr>
        <p:spPr bwMode="auto">
          <a:xfrm flipH="1">
            <a:off x="4871605" y="3048420"/>
            <a:ext cx="14720" cy="340000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5A07239-8048-7F47-BFD4-1C6C0EC8EC5D}"/>
              </a:ext>
            </a:extLst>
          </p:cNvPr>
          <p:cNvCxnSpPr/>
          <p:nvPr/>
        </p:nvCxnSpPr>
        <p:spPr bwMode="auto">
          <a:xfrm>
            <a:off x="2170649" y="4746914"/>
            <a:ext cx="538267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819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3" descr="image1                                                         00000010Hippocampus                    ABA78158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52425"/>
            <a:ext cx="3422134" cy="705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14925" y="2028825"/>
            <a:ext cx="3886200" cy="90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We’ve got a pretty kick-ass set of senses!</a:t>
            </a:r>
          </a:p>
        </p:txBody>
      </p:sp>
    </p:spTree>
    <p:extLst>
      <p:ext uri="{BB962C8B-B14F-4D97-AF65-F5344CB8AC3E}">
        <p14:creationId xmlns:p14="http://schemas.microsoft.com/office/powerpoint/2010/main" val="2444358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Megapixels??</a:t>
            </a:r>
          </a:p>
        </p:txBody>
      </p:sp>
      <p:pic>
        <p:nvPicPr>
          <p:cNvPr id="5" name="Content Placeholder 4" descr="Screen Shot 2015-02-10 at 11.13.0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6" r="-2216"/>
          <a:stretch>
            <a:fillRect/>
          </a:stretch>
        </p:blipFill>
        <p:spPr>
          <a:xfrm>
            <a:off x="390525" y="1724025"/>
            <a:ext cx="5178700" cy="2849555"/>
          </a:xfrm>
        </p:spPr>
      </p:pic>
      <p:sp>
        <p:nvSpPr>
          <p:cNvPr id="6" name="TextBox 5"/>
          <p:cNvSpPr txBox="1"/>
          <p:nvPr/>
        </p:nvSpPr>
        <p:spPr>
          <a:xfrm>
            <a:off x="695325" y="5000625"/>
            <a:ext cx="8534400" cy="1484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00000"/>
              <a:buFont typeface="Arial"/>
              <a:buChar char="•"/>
            </a:pPr>
            <a:r>
              <a:rPr lang="en-US" sz="2400" dirty="0"/>
              <a:t>Retina has ~100 mega-rods, only ~5-7 mega-cones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rPr lang="en-US" sz="2400" dirty="0"/>
              <a:t>Fovea can resolve about 30 cycles-per-degree (requires cone spacing of ~.3 </a:t>
            </a:r>
            <a:r>
              <a:rPr lang="en-US" sz="2400" dirty="0" err="1"/>
              <a:t>arcmin</a:t>
            </a:r>
            <a:r>
              <a:rPr lang="en-US" sz="2400" dirty="0"/>
              <a:t>) = ~300 dpi at 10” (close!)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rPr lang="en-US" sz="2400" dirty="0"/>
              <a:t>Focal length of human eye is ~22mm, max ISO about 800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925" y="1724025"/>
            <a:ext cx="4276725" cy="282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46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6" y="301626"/>
            <a:ext cx="9067799" cy="888999"/>
          </a:xfrm>
        </p:spPr>
        <p:txBody>
          <a:bodyPr/>
          <a:lstStyle/>
          <a:p>
            <a:r>
              <a:rPr lang="en-US" dirty="0"/>
              <a:t>Perception: Open Them Doors!</a:t>
            </a:r>
          </a:p>
        </p:txBody>
      </p:sp>
      <p:pic>
        <p:nvPicPr>
          <p:cNvPr id="3" name="Content Placeholder 3" descr="answer.gif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93" r="-6793"/>
          <a:stretch>
            <a:fillRect/>
          </a:stretch>
        </p:blipFill>
        <p:spPr bwMode="auto">
          <a:xfrm>
            <a:off x="466725" y="1343025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42925" y="6448425"/>
            <a:ext cx="8991600" cy="90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Perception opens the door to illusion, as well as truth, sadness, and other strange things..</a:t>
            </a:r>
          </a:p>
        </p:txBody>
      </p:sp>
    </p:spTree>
    <p:extLst>
      <p:ext uri="{BB962C8B-B14F-4D97-AF65-F5344CB8AC3E}">
        <p14:creationId xmlns:p14="http://schemas.microsoft.com/office/powerpoint/2010/main" val="2032567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" y="1800225"/>
            <a:ext cx="9067799" cy="4989513"/>
          </a:xfrm>
        </p:spPr>
        <p:txBody>
          <a:bodyPr/>
          <a:lstStyle/>
          <a:p>
            <a:pPr marL="107871" indent="0">
              <a:buNone/>
            </a:pPr>
            <a:r>
              <a:rPr lang="en-US" dirty="0"/>
              <a:t>CCC = Contrast!</a:t>
            </a:r>
          </a:p>
          <a:p>
            <a:r>
              <a:rPr lang="en-US" sz="2800" dirty="0"/>
              <a:t>Light/dark, color, time (adaptation)</a:t>
            </a:r>
          </a:p>
          <a:p>
            <a:r>
              <a:rPr lang="en-US" sz="2800" dirty="0"/>
              <a:t>just tell me the </a:t>
            </a:r>
            <a:r>
              <a:rPr lang="en-US" sz="2800" i="1" dirty="0"/>
              <a:t>news</a:t>
            </a:r>
            <a:r>
              <a:rPr lang="en-US" sz="2800" dirty="0"/>
              <a:t>!</a:t>
            </a:r>
          </a:p>
          <a:p>
            <a:pPr marL="144359" indent="0">
              <a:buNone/>
            </a:pPr>
            <a:r>
              <a:rPr lang="en-US" dirty="0"/>
              <a:t>Ass + u + me = visionary!</a:t>
            </a:r>
          </a:p>
          <a:p>
            <a:pPr marL="601559" indent="-457200"/>
            <a:r>
              <a:rPr lang="en-US" sz="2800" dirty="0"/>
              <a:t>The brain has to make many (learned) assumptions based on “normal” visual inputs</a:t>
            </a:r>
          </a:p>
          <a:p>
            <a:pPr marL="601559" indent="-457200"/>
            <a:r>
              <a:rPr lang="en-US" sz="2800" dirty="0"/>
              <a:t>CCC = Compression: reduce input to simple, high-level description: we see “things”, not stimuli</a:t>
            </a:r>
          </a:p>
          <a:p>
            <a:pPr marL="601559" indent="-457200"/>
            <a:r>
              <a:rPr lang="en-US" sz="2800" dirty="0"/>
              <a:t>Easy to trick it with improbable coincidences..</a:t>
            </a:r>
          </a:p>
        </p:txBody>
      </p:sp>
    </p:spTree>
    <p:extLst>
      <p:ext uri="{BB962C8B-B14F-4D97-AF65-F5344CB8AC3E}">
        <p14:creationId xmlns:p14="http://schemas.microsoft.com/office/powerpoint/2010/main" val="3891877417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7875</TotalTime>
  <Words>1072</Words>
  <Application>Microsoft Macintosh PowerPoint</Application>
  <PresentationFormat>Custom</PresentationFormat>
  <Paragraphs>170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Courier New</vt:lpstr>
      <vt:lpstr>Symbol</vt:lpstr>
      <vt:lpstr>Times New Roman</vt:lpstr>
      <vt:lpstr>Wingdings</vt:lpstr>
      <vt:lpstr>ror_std_emerbrain</vt:lpstr>
      <vt:lpstr>Perception and the Senses</vt:lpstr>
      <vt:lpstr>Big Questions</vt:lpstr>
      <vt:lpstr>5+2 senses</vt:lpstr>
      <vt:lpstr>Psychophysics</vt:lpstr>
      <vt:lpstr>Signal Detection Theory</vt:lpstr>
      <vt:lpstr>PowerPoint Presentation</vt:lpstr>
      <vt:lpstr>How Many Megapixels??</vt:lpstr>
      <vt:lpstr>Perception: Open Them Doors!</vt:lpstr>
      <vt:lpstr>How Does it Work?</vt:lpstr>
      <vt:lpstr>Contrast Illusions</vt:lpstr>
      <vt:lpstr>Contrast Illusions</vt:lpstr>
      <vt:lpstr>Color Contrast</vt:lpstr>
      <vt:lpstr>PowerPoint Presentation</vt:lpstr>
      <vt:lpstr>Time Contrast (we have a model of this)</vt:lpstr>
      <vt:lpstr>Time Contrast</vt:lpstr>
      <vt:lpstr>The Brain Makes Assumptions</vt:lpstr>
      <vt:lpstr>We Think in Categories</vt:lpstr>
      <vt:lpstr>PowerPoint Presentation</vt:lpstr>
      <vt:lpstr>The First Sense: Vision</vt:lpstr>
      <vt:lpstr>Retinal Contrast Filtering</vt:lpstr>
      <vt:lpstr>V1</vt:lpstr>
      <vt:lpstr>Trichromatic Color Vision</vt:lpstr>
      <vt:lpstr>Visual Hierarchy: What vs Where</vt:lpstr>
      <vt:lpstr>“Van Essen” Hierarchy</vt:lpstr>
      <vt:lpstr>Hierarchy of Detectors..</vt:lpstr>
      <vt:lpstr>Gestalt Principles</vt:lpstr>
      <vt:lpstr>Shape from Shading</vt:lpstr>
      <vt:lpstr>Monocular Depth Cues</vt:lpstr>
      <vt:lpstr>Binocular Disparity = 3D</vt:lpstr>
      <vt:lpstr>Constancy: CCC = Compression</vt:lpstr>
      <vt:lpstr>Breakdown in Color Constancy</vt:lpstr>
      <vt:lpstr>Is Perception Veridical?  No..</vt:lpstr>
      <vt:lpstr>Audition</vt:lpstr>
      <vt:lpstr>Olfaction, Taste, Touch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92</cp:revision>
  <dcterms:created xsi:type="dcterms:W3CDTF">2009-03-18T06:10:11Z</dcterms:created>
  <dcterms:modified xsi:type="dcterms:W3CDTF">2020-09-25T12:12:40Z</dcterms:modified>
</cp:coreProperties>
</file>